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7" r:id="rId2"/>
    <p:sldId id="260" r:id="rId3"/>
    <p:sldId id="362" r:id="rId4"/>
    <p:sldId id="5079" r:id="rId5"/>
    <p:sldId id="2076137129" r:id="rId6"/>
    <p:sldId id="4969" r:id="rId7"/>
    <p:sldId id="4960" r:id="rId8"/>
    <p:sldId id="4959" r:id="rId9"/>
    <p:sldId id="484" r:id="rId10"/>
    <p:sldId id="4988" r:id="rId11"/>
    <p:sldId id="4964" r:id="rId12"/>
    <p:sldId id="485" r:id="rId13"/>
    <p:sldId id="5000" r:id="rId14"/>
    <p:sldId id="367" r:id="rId15"/>
    <p:sldId id="4971" r:id="rId16"/>
    <p:sldId id="303" r:id="rId17"/>
    <p:sldId id="5030" r:id="rId18"/>
    <p:sldId id="4952" r:id="rId19"/>
    <p:sldId id="4985" r:id="rId20"/>
    <p:sldId id="4967" r:id="rId21"/>
    <p:sldId id="4966" r:id="rId22"/>
    <p:sldId id="4975" r:id="rId23"/>
    <p:sldId id="4976" r:id="rId24"/>
    <p:sldId id="5031" r:id="rId25"/>
    <p:sldId id="5035" r:id="rId26"/>
    <p:sldId id="4955" r:id="rId27"/>
    <p:sldId id="4953" r:id="rId28"/>
    <p:sldId id="4956" r:id="rId29"/>
    <p:sldId id="4970" r:id="rId30"/>
    <p:sldId id="4968" r:id="rId31"/>
    <p:sldId id="263" r:id="rId32"/>
    <p:sldId id="4977" r:id="rId33"/>
    <p:sldId id="4973" r:id="rId34"/>
    <p:sldId id="4974" r:id="rId35"/>
    <p:sldId id="266" r:id="rId36"/>
    <p:sldId id="369" r:id="rId37"/>
    <p:sldId id="370" r:id="rId38"/>
    <p:sldId id="2076137126" r:id="rId39"/>
    <p:sldId id="5032" r:id="rId40"/>
    <p:sldId id="4963" r:id="rId41"/>
    <p:sldId id="264" r:id="rId42"/>
    <p:sldId id="5020" r:id="rId43"/>
    <p:sldId id="261" r:id="rId44"/>
    <p:sldId id="4965" r:id="rId45"/>
    <p:sldId id="5002" r:id="rId46"/>
    <p:sldId id="4950" r:id="rId47"/>
    <p:sldId id="4926" r:id="rId48"/>
    <p:sldId id="4928" r:id="rId49"/>
    <p:sldId id="4929" r:id="rId50"/>
    <p:sldId id="4930" r:id="rId51"/>
    <p:sldId id="4931" r:id="rId52"/>
    <p:sldId id="4932" r:id="rId53"/>
    <p:sldId id="4933" r:id="rId54"/>
    <p:sldId id="4991" r:id="rId55"/>
    <p:sldId id="5027" r:id="rId56"/>
    <p:sldId id="4992" r:id="rId57"/>
    <p:sldId id="4993" r:id="rId58"/>
    <p:sldId id="4994" r:id="rId59"/>
    <p:sldId id="4995" r:id="rId60"/>
    <p:sldId id="4996" r:id="rId61"/>
    <p:sldId id="4997" r:id="rId62"/>
    <p:sldId id="4998" r:id="rId63"/>
    <p:sldId id="4999" r:id="rId6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260"/>
            <p14:sldId id="362"/>
            <p14:sldId id="5079"/>
            <p14:sldId id="2076137129"/>
            <p14:sldId id="4969"/>
            <p14:sldId id="4960"/>
            <p14:sldId id="4959"/>
            <p14:sldId id="484"/>
            <p14:sldId id="4988"/>
            <p14:sldId id="4964"/>
            <p14:sldId id="485"/>
            <p14:sldId id="5000"/>
            <p14:sldId id="367"/>
            <p14:sldId id="4971"/>
            <p14:sldId id="303"/>
          </p14:sldIdLst>
        </p14:section>
        <p14:section name="DAY 1" id="{53B3C7C3-4ADF-4046-B477-9F8F4D7B9720}">
          <p14:sldIdLst>
            <p14:sldId id="5030"/>
            <p14:sldId id="4952"/>
            <p14:sldId id="4985"/>
            <p14:sldId id="4967"/>
            <p14:sldId id="4966"/>
            <p14:sldId id="4975"/>
            <p14:sldId id="4976"/>
            <p14:sldId id="5031"/>
            <p14:sldId id="5035"/>
            <p14:sldId id="4955"/>
            <p14:sldId id="4953"/>
            <p14:sldId id="4956"/>
            <p14:sldId id="4970"/>
            <p14:sldId id="4968"/>
            <p14:sldId id="263"/>
            <p14:sldId id="4977"/>
            <p14:sldId id="4973"/>
            <p14:sldId id="4974"/>
            <p14:sldId id="266"/>
            <p14:sldId id="369"/>
            <p14:sldId id="370"/>
            <p14:sldId id="2076137126"/>
          </p14:sldIdLst>
        </p14:section>
        <p14:section name="DAY 2" id="{65B9012F-2D0B-4648-A424-2E2CD0B3D7EF}">
          <p14:sldIdLst>
            <p14:sldId id="5032"/>
            <p14:sldId id="4963"/>
            <p14:sldId id="264"/>
            <p14:sldId id="5020"/>
            <p14:sldId id="261"/>
            <p14:sldId id="4965"/>
            <p14:sldId id="5002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159" autoAdjust="0"/>
    <p:restoredTop sz="95256" autoAdjust="0"/>
  </p:normalViewPr>
  <p:slideViewPr>
    <p:cSldViewPr snapToGrid="0" snapToObjects="1">
      <p:cViewPr varScale="1">
        <p:scale>
          <a:sx n="98" d="100"/>
          <a:sy n="98" d="100"/>
        </p:scale>
        <p:origin x="336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74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8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32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1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2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22949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26428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6122949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27954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2524458"/>
            <a:ext cx="2472049" cy="354734"/>
          </a:xfrm>
        </p:spPr>
        <p:txBody>
          <a:bodyPr lIns="182880" tIns="0" rIns="182880" bIns="0"/>
          <a:lstStyle>
            <a:lvl1pPr marL="0" indent="0" algn="ctr">
              <a:buNone/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3332296" y="1371601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35775" y="2524458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3332296" y="3019528"/>
            <a:ext cx="2483348" cy="1045469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4172386"/>
            <a:ext cx="2472049" cy="354734"/>
          </a:xfrm>
        </p:spPr>
        <p:txBody>
          <a:bodyPr lIns="182880" tIns="0" rIns="182880" bIns="0"/>
          <a:lstStyle>
            <a:lvl1pPr algn="ctr">
              <a:defRPr sz="15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94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03943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60" r:id="rId9"/>
    <p:sldLayoutId id="2147483661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openclipart.org/detail/31807/fwd__bubble_hand_drawn-by-rejon-177666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AZ-303: Microsoft Azure Architect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8BB08-0261-44D3-B78A-67BF7EC6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" y="4685088"/>
            <a:ext cx="1624567" cy="455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23866-DA2E-4435-8647-E50186B19385}"/>
              </a:ext>
            </a:extLst>
          </p:cNvPr>
          <p:cNvSpPr txBox="1"/>
          <p:nvPr/>
        </p:nvSpPr>
        <p:spPr>
          <a:xfrm>
            <a:off x="0" y="4835723"/>
            <a:ext cx="35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https://timw.info/89a04</a:t>
            </a:r>
          </a:p>
        </p:txBody>
      </p:sp>
      <p:sp>
        <p:nvSpPr>
          <p:cNvPr id="5" name="AutoShape 2" descr="Docker Architecture Diagram">
            <a:extLst>
              <a:ext uri="{FF2B5EF4-FFF2-40B4-BE49-F238E27FC236}">
                <a16:creationId xmlns:a16="http://schemas.microsoft.com/office/drawing/2014/main" id="{7B98C03A-C169-4A29-BC17-FDB909ECA2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CFD2C-9497-45D0-B0CA-D31594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560553"/>
            <a:ext cx="7981950" cy="41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5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153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6F677-22E2-4F71-99E0-7833EFDC71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8" y="1573411"/>
            <a:ext cx="1428750" cy="14287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0F165B-5B21-46F4-A2D1-DD75391929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1572815"/>
            <a:ext cx="1428750" cy="14287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8A8E35-BDAD-4D19-B8C1-7B62003EB4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71" y="1572815"/>
            <a:ext cx="1428750" cy="1428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4C1BBE-FD22-487F-826A-F59A847C7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" y="2861234"/>
            <a:ext cx="2472049" cy="923330"/>
          </a:xfrm>
        </p:spPr>
        <p:txBody>
          <a:bodyPr/>
          <a:lstStyle/>
          <a:p>
            <a:r>
              <a:rPr lang="en-US" dirty="0"/>
              <a:t>Azure Container Instances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69E67-2079-4FF7-B1CE-5A5626B72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2519" y="2864968"/>
            <a:ext cx="2472049" cy="923330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6ACD1-EA71-40EC-ABF9-82E6242AE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8670" y="2864968"/>
            <a:ext cx="2472049" cy="923330"/>
          </a:xfrm>
        </p:spPr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69EF0-82E7-469E-910E-399734FDE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62" y="159604"/>
            <a:ext cx="6504762" cy="70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31946F-EC19-4484-AF49-4B2EC5D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Running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780408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110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B7C1F-544B-4585-B1E5-25F773A2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86427"/>
            <a:ext cx="3508744" cy="3873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06342-FD1E-47DA-90BC-BA4B9252565F}"/>
              </a:ext>
            </a:extLst>
          </p:cNvPr>
          <p:cNvSpPr/>
          <p:nvPr/>
        </p:nvSpPr>
        <p:spPr>
          <a:xfrm>
            <a:off x="2955851" y="1063256"/>
            <a:ext cx="3200400" cy="560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E626A-0B9B-48F2-BCB1-D14F4226FB93}"/>
              </a:ext>
            </a:extLst>
          </p:cNvPr>
          <p:cNvSpPr txBox="1"/>
          <p:nvPr/>
        </p:nvSpPr>
        <p:spPr>
          <a:xfrm>
            <a:off x="265814" y="1403498"/>
            <a:ext cx="227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38D35-D689-4C0D-AF09-3B7B8ADD21BA}"/>
              </a:ext>
            </a:extLst>
          </p:cNvPr>
          <p:cNvSpPr txBox="1"/>
          <p:nvPr/>
        </p:nvSpPr>
        <p:spPr>
          <a:xfrm>
            <a:off x="6602819" y="1403498"/>
            <a:ext cx="227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 </a:t>
            </a:r>
            <a:r>
              <a:rPr lang="en-US" b="1" u="sng" dirty="0" err="1"/>
              <a:t>inheritence</a:t>
            </a:r>
            <a:r>
              <a:rPr lang="en-US" b="1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838453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294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timw.info/az303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00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336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8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Sweep up yesterday’s shavings</a:t>
            </a:r>
          </a:p>
          <a:p>
            <a:r>
              <a:rPr lang="en-US" dirty="0"/>
              <a:t>Platform services</a:t>
            </a:r>
          </a:p>
          <a:p>
            <a:r>
              <a:rPr lang="en-US" dirty="0"/>
              <a:t>Data platform</a:t>
            </a:r>
          </a:p>
          <a:p>
            <a:r>
              <a:rPr lang="en-US" dirty="0"/>
              <a:t>Identity</a:t>
            </a:r>
          </a:p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949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Diagram of big compute using Azure Batch">
            <a:extLst>
              <a:ext uri="{FF2B5EF4-FFF2-40B4-BE49-F238E27FC236}">
                <a16:creationId xmlns:a16="http://schemas.microsoft.com/office/drawing/2014/main" id="{93045194-5611-4F9A-A801-83E9EE04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78" y="773256"/>
            <a:ext cx="4979843" cy="37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570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1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06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828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467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71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6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9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633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timw.info/az303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88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51D9C-077B-462C-8F67-2F70595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60F680F3-6D02-4704-A19C-B4CA450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634284"/>
            <a:ext cx="3657600" cy="4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6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735481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9DFEC-CE74-45DC-9CF9-09B09FB6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801B1-4034-478B-9A5B-4D6EB9C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33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3372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808561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03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40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  <p:pic>
        <p:nvPicPr>
          <p:cNvPr id="3074" name="Picture 2" descr="Introduction to Azure Cosmos DB | Microsoft Docs">
            <a:extLst>
              <a:ext uri="{FF2B5EF4-FFF2-40B4-BE49-F238E27FC236}">
                <a16:creationId xmlns:a16="http://schemas.microsoft.com/office/drawing/2014/main" id="{F44F6C2D-54A6-4F31-B1E0-654B109A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61" y="627043"/>
            <a:ext cx="5620678" cy="4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59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AZ-303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F3BBB-9D24-CB47-B818-884549F3F9B6}"/>
              </a:ext>
            </a:extLst>
          </p:cNvPr>
          <p:cNvSpPr txBox="1"/>
          <p:nvPr/>
        </p:nvSpPr>
        <p:spPr>
          <a:xfrm>
            <a:off x="1984693" y="3996956"/>
            <a:ext cx="225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Content</a:t>
            </a:r>
            <a:br>
              <a:rPr lang="en-US" sz="1600" dirty="0"/>
            </a:br>
            <a:r>
              <a:rPr lang="en-US" sz="1600" dirty="0"/>
              <a:t>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091DA-7DFF-574F-8E26-4C6925BE05D4}"/>
              </a:ext>
            </a:extLst>
          </p:cNvPr>
          <p:cNvSpPr txBox="1"/>
          <p:nvPr/>
        </p:nvSpPr>
        <p:spPr>
          <a:xfrm>
            <a:off x="3554290" y="4504912"/>
            <a:ext cx="1879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Practical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166F87-8DC2-C744-81A9-472E4E2FCD5E}"/>
              </a:ext>
            </a:extLst>
          </p:cNvPr>
          <p:cNvSpPr txBox="1"/>
          <p:nvPr/>
        </p:nvSpPr>
        <p:spPr>
          <a:xfrm>
            <a:off x="5057050" y="3971431"/>
            <a:ext cx="187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Test-taking</a:t>
            </a:r>
            <a:br>
              <a:rPr lang="en-US" sz="1600" dirty="0"/>
            </a:br>
            <a:r>
              <a:rPr lang="en-US" sz="1600" dirty="0"/>
              <a:t>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4837C9-4C77-EC4D-A6BF-B654A9714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00541" y="879681"/>
            <a:ext cx="3449130" cy="37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95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AZ-303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057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80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EB58AE5-9359-4351-84E4-AF0E5EA521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27" y="1371600"/>
            <a:ext cx="1045369" cy="104536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90DBA-9403-403F-B30B-D848DC326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 Management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E4C768F-89EC-401E-841B-D2AC37DC4BA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1371600"/>
            <a:ext cx="1045369" cy="10453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BBD-A0AD-426E-94F5-3FA845AD7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33F3E1F-1DD2-4134-BB35-DF002149D1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1" y="1371600"/>
            <a:ext cx="1407763" cy="104536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66D68-6175-4625-8C2E-98912EC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Apps for Containers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1288B8D-1D6A-4DBE-9103-73A1E64493E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4" y="3382982"/>
            <a:ext cx="1045369" cy="10453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7A66F-C92C-4C8C-B2B6-8C573876F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481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14B0ABE-756C-45AC-8976-6A487CB2860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61" y="3382982"/>
            <a:ext cx="1345041" cy="1045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CF40E4-97BF-4464-B56F-4E7E9041C4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5774" y="4535943"/>
            <a:ext cx="2472049" cy="35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CAE58-099B-40DB-8278-7E5284B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94" y="149257"/>
            <a:ext cx="6504762" cy="70476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AA4373DC-5563-49F5-8A2E-C3CA659C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20424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6" grpId="0" build="p"/>
      <p:bldP spid="10" grpId="0" build="p"/>
      <p:bldP spid="14" grpId="0" build="p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6866</TotalTime>
  <Words>399</Words>
  <Application>Microsoft Office PowerPoint</Application>
  <PresentationFormat>On-screen Show (16:9)</PresentationFormat>
  <Paragraphs>143</Paragraphs>
  <Slides>63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Gotham Light</vt:lpstr>
      <vt:lpstr>Gotham Medium</vt:lpstr>
      <vt:lpstr>Tahoma</vt:lpstr>
      <vt:lpstr>Times New Roman</vt:lpstr>
      <vt:lpstr>Standard_LiveLessons_2017</vt:lpstr>
      <vt:lpstr>Exam AZ-303: Microsoft Azure Architect Technologies Crash Course</vt:lpstr>
      <vt:lpstr>Day 2 of 2 Agenda</vt:lpstr>
      <vt:lpstr>Course Materials</vt:lpstr>
      <vt:lpstr>Session Recordings</vt:lpstr>
      <vt:lpstr> </vt:lpstr>
      <vt:lpstr>Load Balancing</vt:lpstr>
      <vt:lpstr>Traffic Manager</vt:lpstr>
      <vt:lpstr>Front Door Service</vt:lpstr>
      <vt:lpstr>Azure App Service</vt:lpstr>
      <vt:lpstr>Docker Lifecycle</vt:lpstr>
      <vt:lpstr>Docker Container Lifecycle</vt:lpstr>
      <vt:lpstr>Running Containers in Azure</vt:lpstr>
      <vt:lpstr>Tenant vs. Subscription</vt:lpstr>
      <vt:lpstr>Azure Management Scopes</vt:lpstr>
      <vt:lpstr>Hybrid Identity</vt:lpstr>
      <vt:lpstr>Thank you!</vt:lpstr>
      <vt:lpstr>Azure Compute </vt:lpstr>
      <vt:lpstr>Azure VM Dedicated Host</vt:lpstr>
      <vt:lpstr>Azure Reservations</vt:lpstr>
      <vt:lpstr>VM Scale Sets</vt:lpstr>
      <vt:lpstr>Azure Batch</vt:lpstr>
      <vt:lpstr>Availability Set</vt:lpstr>
      <vt:lpstr>Availability Zone</vt:lpstr>
      <vt:lpstr>Load Balancing </vt:lpstr>
      <vt:lpstr>VM Networking</vt:lpstr>
      <vt:lpstr>VNet Peering</vt:lpstr>
      <vt:lpstr>Hybrid Networking</vt:lpstr>
      <vt:lpstr>Network Virtual Appliance</vt:lpstr>
      <vt:lpstr>Azure Load Balancer</vt:lpstr>
      <vt:lpstr>Application Gateway</vt:lpstr>
      <vt:lpstr>Authentication </vt:lpstr>
      <vt:lpstr>Azure Subscriptions</vt:lpstr>
      <vt:lpstr>Passthrough Authentication</vt:lpstr>
      <vt:lpstr>Seamless Single Sign-on</vt:lpstr>
      <vt:lpstr>Azure Storage </vt:lpstr>
      <vt:lpstr>Storage Account Replication</vt:lpstr>
      <vt:lpstr>Storage Account Replication</vt:lpstr>
      <vt:lpstr>Storage Account Replication</vt:lpstr>
      <vt:lpstr>Governance</vt:lpstr>
      <vt:lpstr>Azure Management Scopes</vt:lpstr>
      <vt:lpstr>App Architecture </vt:lpstr>
      <vt:lpstr>Event Architecture</vt:lpstr>
      <vt:lpstr>Data Platform </vt:lpstr>
      <vt:lpstr>Always Encrypted</vt:lpstr>
      <vt:lpstr>Cosmos DB</vt:lpstr>
      <vt:lpstr>Exam AZ-303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AZ-303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134</cp:revision>
  <dcterms:created xsi:type="dcterms:W3CDTF">2015-09-28T19:52:00Z</dcterms:created>
  <dcterms:modified xsi:type="dcterms:W3CDTF">2021-06-29T11:45:10Z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